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1"/>
  </p:notesMasterIdLst>
  <p:handoutMasterIdLst>
    <p:handoutMasterId r:id="rId122"/>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8845" r:id="rId19"/>
    <p:sldId id="2147477385" r:id="rId20"/>
    <p:sldId id="2147478828" r:id="rId21"/>
    <p:sldId id="2147477321" r:id="rId22"/>
    <p:sldId id="2147477322" r:id="rId23"/>
    <p:sldId id="2147477323" r:id="rId24"/>
    <p:sldId id="2147478838" r:id="rId25"/>
    <p:sldId id="2147477355" r:id="rId26"/>
    <p:sldId id="2076136818" r:id="rId27"/>
    <p:sldId id="2147477378" r:id="rId28"/>
    <p:sldId id="2147470507" r:id="rId29"/>
    <p:sldId id="2147477379" r:id="rId30"/>
    <p:sldId id="2147470469" r:id="rId31"/>
    <p:sldId id="2147477275" r:id="rId32"/>
    <p:sldId id="2147477335" r:id="rId33"/>
    <p:sldId id="2147477334" r:id="rId34"/>
    <p:sldId id="2147477332" r:id="rId35"/>
    <p:sldId id="2147478830" r:id="rId36"/>
    <p:sldId id="2147478829" r:id="rId37"/>
    <p:sldId id="2147477380" r:id="rId38"/>
    <p:sldId id="2147477338" r:id="rId39"/>
    <p:sldId id="2147477324" r:id="rId40"/>
    <p:sldId id="2147478831" r:id="rId41"/>
    <p:sldId id="2147470498" r:id="rId42"/>
    <p:sldId id="2147470508" r:id="rId43"/>
    <p:sldId id="2147470375" r:id="rId44"/>
    <p:sldId id="2147477328" r:id="rId45"/>
    <p:sldId id="2147477327" r:id="rId46"/>
    <p:sldId id="2147478832" r:id="rId47"/>
    <p:sldId id="2147470506" r:id="rId48"/>
    <p:sldId id="2147477368" r:id="rId49"/>
    <p:sldId id="2147477369" r:id="rId50"/>
    <p:sldId id="2076136950" r:id="rId51"/>
    <p:sldId id="2076136684" r:id="rId52"/>
    <p:sldId id="2147470267" r:id="rId53"/>
    <p:sldId id="2147470258" r:id="rId54"/>
    <p:sldId id="2147477337" r:id="rId55"/>
    <p:sldId id="2147477258" r:id="rId56"/>
    <p:sldId id="2076138548" r:id="rId57"/>
    <p:sldId id="2147477344" r:id="rId58"/>
    <p:sldId id="2147477345" r:id="rId59"/>
    <p:sldId id="2147477262" r:id="rId60"/>
    <p:sldId id="2147477339" r:id="rId61"/>
    <p:sldId id="2147477346" r:id="rId62"/>
    <p:sldId id="2147477383" r:id="rId63"/>
    <p:sldId id="2147477260" r:id="rId64"/>
    <p:sldId id="2147477348" r:id="rId65"/>
    <p:sldId id="2147477261" r:id="rId66"/>
    <p:sldId id="2147477360" r:id="rId67"/>
    <p:sldId id="2147477349" r:id="rId68"/>
    <p:sldId id="2147477271" r:id="rId69"/>
    <p:sldId id="2147477250" r:id="rId70"/>
    <p:sldId id="2147477347" r:id="rId71"/>
    <p:sldId id="2147478825" r:id="rId72"/>
    <p:sldId id="2147478839" r:id="rId73"/>
    <p:sldId id="2147478840" r:id="rId74"/>
    <p:sldId id="2076138372" r:id="rId75"/>
    <p:sldId id="2076136685" r:id="rId76"/>
    <p:sldId id="2142533241" r:id="rId77"/>
    <p:sldId id="2147477289" r:id="rId78"/>
    <p:sldId id="2147477382" r:id="rId79"/>
    <p:sldId id="2147477312" r:id="rId80"/>
    <p:sldId id="2147477316" r:id="rId81"/>
    <p:sldId id="2147477313" r:id="rId82"/>
    <p:sldId id="2147477288" r:id="rId83"/>
    <p:sldId id="2147477302" r:id="rId84"/>
    <p:sldId id="2147477299" r:id="rId85"/>
    <p:sldId id="2147477342" r:id="rId86"/>
    <p:sldId id="2147477317" r:id="rId87"/>
    <p:sldId id="2147478827" r:id="rId88"/>
    <p:sldId id="2147477343" r:id="rId89"/>
    <p:sldId id="2147470566" r:id="rId90"/>
    <p:sldId id="2147477354" r:id="rId91"/>
    <p:sldId id="2147477314" r:id="rId92"/>
    <p:sldId id="2147478826" r:id="rId93"/>
    <p:sldId id="2147478841" r:id="rId94"/>
    <p:sldId id="2147478842" r:id="rId95"/>
    <p:sldId id="2076138373" r:id="rId96"/>
    <p:sldId id="2076136686" r:id="rId97"/>
    <p:sldId id="11114" r:id="rId98"/>
    <p:sldId id="2147477279" r:id="rId99"/>
    <p:sldId id="2147477367" r:id="rId100"/>
    <p:sldId id="2147477310" r:id="rId101"/>
    <p:sldId id="2147477311" r:id="rId102"/>
    <p:sldId id="2147477309" r:id="rId103"/>
    <p:sldId id="2147478834" r:id="rId104"/>
    <p:sldId id="2147478843" r:id="rId105"/>
    <p:sldId id="2076138367" r:id="rId106"/>
    <p:sldId id="2076136687" r:id="rId107"/>
    <p:sldId id="2147477283" r:id="rId108"/>
    <p:sldId id="2147478833" r:id="rId109"/>
    <p:sldId id="2147478844" r:id="rId110"/>
    <p:sldId id="2076138586" r:id="rId111"/>
    <p:sldId id="2076138532" r:id="rId112"/>
    <p:sldId id="2147477285" r:id="rId113"/>
    <p:sldId id="2147477384" r:id="rId114"/>
    <p:sldId id="2076138374" r:id="rId115"/>
    <p:sldId id="2147477287" r:id="rId116"/>
    <p:sldId id="2147477315" r:id="rId117"/>
    <p:sldId id="2147477254" r:id="rId118"/>
    <p:sldId id="2147477325" r:id="rId119"/>
    <p:sldId id="2147477377" r:id="rId120"/>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 id="2147478845"/>
          </p14:sldIdLst>
        </p14:section>
        <p14:section name="1.2 Getting started with SQL Server 2022" id="{7160FEA7-549D-4F2C-9AE2-438E93F741D5}">
          <p14:sldIdLst>
            <p14:sldId id="2147477385"/>
            <p14:sldId id="2147478828"/>
            <p14:sldId id="2147477321"/>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0507"/>
            <p14:sldId id="2147477379"/>
          </p14:sldIdLst>
        </p14:section>
        <p14:section name="2.2 Managed Disaster Recovery" id="{6B6A0800-8DD2-4F45-A4DC-1A988E99600B}">
          <p14:sldIdLst>
            <p14:sldId id="2147470469"/>
            <p14:sldId id="2147477275"/>
            <p14:sldId id="2147477335"/>
            <p14:sldId id="2147477334"/>
          </p14:sldIdLst>
        </p14:section>
        <p14:section name="Untitled Section" id="{F3C850E9-A22D-4F3F-8D5F-F3B3593D7A6D}">
          <p14:sldIdLst>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3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F9B489-6E24-4D54-A32A-774707C2931C}" v="189" dt="2022-11-16T18:03:39.2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6" d="100"/>
          <a:sy n="56" d="100"/>
        </p:scale>
        <p:origin x="952" y="4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commentAuthors" Target="commentAuthors.xml"/><Relationship Id="rId128" Type="http://schemas.microsoft.com/office/2016/11/relationships/changesInfo" Target="changesInfos/changesInfo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viewProps" Target="viewProps.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theme" Target="theme/theme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tableStyles" Target="tableStyle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1-19T18:30:06.363" v="657"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10T19:47:26.035" v="440"/>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modSp mod">
        <pc:chgData name="Bob Ward" userId="6da7c2dd-8e2e-469f-a216-c384312e2a2d" providerId="ADAL" clId="{36F9B489-6E24-4D54-A32A-774707C2931C}" dt="2022-11-11T14:40:23.704" v="459" actId="1076"/>
        <pc:sldMkLst>
          <pc:docMk/>
          <pc:sldMk cId="3246108082" sldId="2147477322"/>
        </pc:sldMkLst>
        <pc:spChg chg="mod">
          <ac:chgData name="Bob Ward" userId="6da7c2dd-8e2e-469f-a216-c384312e2a2d" providerId="ADAL" clId="{36F9B489-6E24-4D54-A32A-774707C2931C}" dt="2022-11-11T14:40:11.518" v="444" actId="20577"/>
          <ac:spMkLst>
            <pc:docMk/>
            <pc:sldMk cId="3246108082" sldId="2147477322"/>
            <ac:spMk id="3" creationId="{ABDB519A-29CB-8116-FE6B-797503AFF1C8}"/>
          </ac:spMkLst>
        </pc:spChg>
        <pc:spChg chg="add mod">
          <ac:chgData name="Bob Ward" userId="6da7c2dd-8e2e-469f-a216-c384312e2a2d" providerId="ADAL" clId="{36F9B489-6E24-4D54-A32A-774707C2931C}" dt="2022-11-11T14:40:23.704" v="459" actId="1076"/>
          <ac:spMkLst>
            <pc:docMk/>
            <pc:sldMk cId="3246108082" sldId="2147477322"/>
            <ac:spMk id="5" creationId="{FBA99A15-1BBA-1A48-E2E4-DEA6EA4314E8}"/>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19T18:30:06.363" v="657" actId="20577"/>
        <pc:sldMkLst>
          <pc:docMk/>
          <pc:sldMk cId="3619275977" sldId="2147477349"/>
        </pc:sldMkLst>
        <pc:spChg chg="mod">
          <ac:chgData name="Bob Ward" userId="6da7c2dd-8e2e-469f-a216-c384312e2a2d" providerId="ADAL" clId="{36F9B489-6E24-4D54-A32A-774707C2931C}" dt="2022-11-19T18:30:06.363" v="657"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15T23:55:05.125" v="603" actId="1076"/>
        <pc:sldMkLst>
          <pc:docMk/>
          <pc:sldMk cId="1819996943" sldId="2147477384"/>
        </pc:sldMkLst>
        <pc:spChg chg="add mod">
          <ac:chgData name="Bob Ward" userId="6da7c2dd-8e2e-469f-a216-c384312e2a2d" providerId="ADAL" clId="{36F9B489-6E24-4D54-A32A-774707C2931C}" dt="2022-11-15T23:55:05.125" v="603" actId="1076"/>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15T23:54:49.844" v="588" actId="20577"/>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mod delAnim modAnim">
        <pc:chgData name="Bob Ward" userId="6da7c2dd-8e2e-469f-a216-c384312e2a2d" providerId="ADAL" clId="{36F9B489-6E24-4D54-A32A-774707C2931C}" dt="2022-11-15T15:44:40.172" v="58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
        <pc:chgData name="Bob Ward" userId="6da7c2dd-8e2e-469f-a216-c384312e2a2d" providerId="ADAL" clId="{36F9B489-6E24-4D54-A32A-774707C2931C}" dt="2022-11-09T00:45:45.397" v="169"/>
        <pc:sldMkLst>
          <pc:docMk/>
          <pc:sldMk cId="4203065452" sldId="2147478830"/>
        </pc:sldMkLst>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mod modAnim">
        <pc:chgData name="Bob Ward" userId="6da7c2dd-8e2e-469f-a216-c384312e2a2d" providerId="ADAL" clId="{36F9B489-6E24-4D54-A32A-774707C2931C}" dt="2022-11-16T18:03:39.264" v="615" actId="1076"/>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11/19/2022 12:29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11/19/2022 12:29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051895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51726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Ajay 3</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106</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11/19/2022 12:29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890304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11/19/2022 12:29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100.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3.xml"/></Relationships>
</file>

<file path=ppt/slides/_rels/slide105.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24.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6.xml"/><Relationship Id="rId16" Type="http://schemas.openxmlformats.org/officeDocument/2006/relationships/image" Target="../media/image226.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23.png"/><Relationship Id="rId5" Type="http://schemas.openxmlformats.org/officeDocument/2006/relationships/hyperlink" Target="https://aka.ms/sqlserver2022decks" TargetMode="External"/><Relationship Id="rId15" Type="http://schemas.openxmlformats.org/officeDocument/2006/relationships/image" Target="../media/image225.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dataexposed" TargetMode="External"/><Relationship Id="rId14" Type="http://schemas.openxmlformats.org/officeDocument/2006/relationships/hyperlink" Target="https://aka.ms/sql2022workshop" TargetMode="Externa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88.xml"/><Relationship Id="rId1" Type="http://schemas.openxmlformats.org/officeDocument/2006/relationships/slideLayout" Target="../slideLayouts/slideLayout42.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2.xml"/></Relationships>
</file>

<file path=ppt/slides/_rels/slide10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0.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10.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1.xml"/><Relationship Id="rId1" Type="http://schemas.openxmlformats.org/officeDocument/2006/relationships/slideLayout" Target="../slideLayouts/slideLayout3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42.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0.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81.png"/><Relationship Id="rId7" Type="http://schemas.openxmlformats.org/officeDocument/2006/relationships/image" Target="../media/image57.svg"/><Relationship Id="rId12" Type="http://schemas.openxmlformats.org/officeDocument/2006/relationships/image" Target="../media/image88.sv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56.png"/><Relationship Id="rId11" Type="http://schemas.openxmlformats.org/officeDocument/2006/relationships/image" Target="../media/image87.png"/><Relationship Id="rId5" Type="http://schemas.openxmlformats.org/officeDocument/2006/relationships/image" Target="../media/image83.emf"/><Relationship Id="rId10" Type="http://schemas.openxmlformats.org/officeDocument/2006/relationships/image" Target="../media/image86.svg"/><Relationship Id="rId4" Type="http://schemas.openxmlformats.org/officeDocument/2006/relationships/image" Target="../media/image82.svg"/><Relationship Id="rId9" Type="http://schemas.openxmlformats.org/officeDocument/2006/relationships/image" Target="../media/image85.png"/><Relationship Id="rId14"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53.svg"/><Relationship Id="rId3" Type="http://schemas.openxmlformats.org/officeDocument/2006/relationships/image" Target="../media/image39.svg"/><Relationship Id="rId7" Type="http://schemas.openxmlformats.org/officeDocument/2006/relationships/image" Target="../media/image89.png"/><Relationship Id="rId12" Type="http://schemas.openxmlformats.org/officeDocument/2006/relationships/image" Target="../media/image52.png"/><Relationship Id="rId2" Type="http://schemas.openxmlformats.org/officeDocument/2006/relationships/image" Target="../media/image38.png"/><Relationship Id="rId16" Type="http://schemas.openxmlformats.org/officeDocument/2006/relationships/image" Target="../media/image92.png"/><Relationship Id="rId1" Type="http://schemas.openxmlformats.org/officeDocument/2006/relationships/slideLayout" Target="../slideLayouts/slideLayout82.xml"/><Relationship Id="rId6" Type="http://schemas.openxmlformats.org/officeDocument/2006/relationships/image" Target="../media/image70.png"/><Relationship Id="rId11" Type="http://schemas.openxmlformats.org/officeDocument/2006/relationships/image" Target="../media/image57.svg"/><Relationship Id="rId5" Type="http://schemas.openxmlformats.org/officeDocument/2006/relationships/image" Target="../media/image59.png"/><Relationship Id="rId15" Type="http://schemas.openxmlformats.org/officeDocument/2006/relationships/image" Target="../media/image91.svg"/><Relationship Id="rId10" Type="http://schemas.openxmlformats.org/officeDocument/2006/relationships/image" Target="../media/image56.png"/><Relationship Id="rId4" Type="http://schemas.openxmlformats.org/officeDocument/2006/relationships/image" Target="../media/image76.png"/><Relationship Id="rId9" Type="http://schemas.openxmlformats.org/officeDocument/2006/relationships/image" Target="../media/image40.png"/><Relationship Id="rId14" Type="http://schemas.openxmlformats.org/officeDocument/2006/relationships/image" Target="../media/image90.pn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3.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39.sv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42.xml"/><Relationship Id="rId6" Type="http://schemas.openxmlformats.org/officeDocument/2006/relationships/image" Target="../media/image95.svg"/><Relationship Id="rId5" Type="http://schemas.openxmlformats.org/officeDocument/2006/relationships/image" Target="../media/image94.png"/><Relationship Id="rId10" Type="http://schemas.openxmlformats.org/officeDocument/2006/relationships/image" Target="../media/image96.png"/><Relationship Id="rId4" Type="http://schemas.openxmlformats.org/officeDocument/2006/relationships/image" Target="../media/image39.svg"/><Relationship Id="rId9" Type="http://schemas.openxmlformats.org/officeDocument/2006/relationships/image" Target="../media/image91.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2.xml"/></Relationships>
</file>

<file path=ppt/slides/_rels/slide26.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9.svg"/><Relationship Id="rId2" Type="http://schemas.openxmlformats.org/officeDocument/2006/relationships/notesSlide" Target="../notesSlides/notesSlide26.xml"/><Relationship Id="rId16" Type="http://schemas.openxmlformats.org/officeDocument/2006/relationships/image" Target="../media/image101.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8.png"/><Relationship Id="rId5" Type="http://schemas.openxmlformats.org/officeDocument/2006/relationships/image" Target="../media/image60.png"/><Relationship Id="rId15" Type="http://schemas.openxmlformats.org/officeDocument/2006/relationships/image" Target="../media/image100.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3.xml.rels><?xml version="1.0" encoding="UTF-8" standalone="yes"?>
<Relationships xmlns="http://schemas.openxmlformats.org/package/2006/relationships"><Relationship Id="rId8" Type="http://schemas.openxmlformats.org/officeDocument/2006/relationships/slide" Target="slide98.xml"/><Relationship Id="rId3" Type="http://schemas.openxmlformats.org/officeDocument/2006/relationships/slide" Target="slide4.xml"/><Relationship Id="rId7" Type="http://schemas.openxmlformats.org/officeDocument/2006/relationships/slide" Target="slide88.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67.xml"/><Relationship Id="rId11" Type="http://schemas.openxmlformats.org/officeDocument/2006/relationships/image" Target="../media/image40.png"/><Relationship Id="rId5" Type="http://schemas.openxmlformats.org/officeDocument/2006/relationships/slide" Target="slide43.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svg"/><Relationship Id="rId2" Type="http://schemas.openxmlformats.org/officeDocument/2006/relationships/notesSlide" Target="../notesSlides/notesSlide27.xml"/><Relationship Id="rId1" Type="http://schemas.openxmlformats.org/officeDocument/2006/relationships/slideLayout" Target="../slideLayouts/slideLayout42.xml"/><Relationship Id="rId6" Type="http://schemas.openxmlformats.org/officeDocument/2006/relationships/image" Target="../media/image105.sv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svg"/><Relationship Id="rId4" Type="http://schemas.openxmlformats.org/officeDocument/2006/relationships/image" Target="../media/image103.svg"/><Relationship Id="rId9" Type="http://schemas.openxmlformats.org/officeDocument/2006/relationships/image" Target="../media/image108.png"/></Relationships>
</file>

<file path=ppt/slides/_rels/slide31.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9.png"/><Relationship Id="rId3" Type="http://schemas.openxmlformats.org/officeDocument/2006/relationships/image" Target="../media/image113.png"/><Relationship Id="rId7" Type="http://schemas.openxmlformats.org/officeDocument/2006/relationships/image" Target="../media/image38.png"/><Relationship Id="rId12" Type="http://schemas.openxmlformats.org/officeDocument/2006/relationships/image" Target="../media/image118.svg"/><Relationship Id="rId17" Type="http://schemas.openxmlformats.org/officeDocument/2006/relationships/image" Target="../media/image61.svg"/><Relationship Id="rId2" Type="http://schemas.openxmlformats.org/officeDocument/2006/relationships/notesSlide" Target="../notesSlides/notesSlide28.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6.svg"/><Relationship Id="rId11" Type="http://schemas.openxmlformats.org/officeDocument/2006/relationships/image" Target="../media/image117.png"/><Relationship Id="rId5" Type="http://schemas.openxmlformats.org/officeDocument/2006/relationships/image" Target="../media/image115.png"/><Relationship Id="rId15" Type="http://schemas.openxmlformats.org/officeDocument/2006/relationships/image" Target="../media/image121.svg"/><Relationship Id="rId10" Type="http://schemas.openxmlformats.org/officeDocument/2006/relationships/image" Target="../media/image40.png"/><Relationship Id="rId4" Type="http://schemas.openxmlformats.org/officeDocument/2006/relationships/image" Target="../media/image114.png"/><Relationship Id="rId9" Type="http://schemas.openxmlformats.org/officeDocument/2006/relationships/image" Target="../media/image92.png"/><Relationship Id="rId14" Type="http://schemas.openxmlformats.org/officeDocument/2006/relationships/image" Target="../media/image120.png"/></Relationships>
</file>

<file path=ppt/slides/_rels/slide3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24.svg"/><Relationship Id="rId5" Type="http://schemas.openxmlformats.org/officeDocument/2006/relationships/image" Target="../media/image89.png"/><Relationship Id="rId10" Type="http://schemas.openxmlformats.org/officeDocument/2006/relationships/image" Target="../media/image123.png"/><Relationship Id="rId4" Type="http://schemas.openxmlformats.org/officeDocument/2006/relationships/image" Target="../media/image39.svg"/><Relationship Id="rId9" Type="http://schemas.openxmlformats.org/officeDocument/2006/relationships/image" Target="../media/image57.sv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125.png"/><Relationship Id="rId5" Type="http://schemas.openxmlformats.org/officeDocument/2006/relationships/image" Target="../media/image39.sv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2.xml"/><Relationship Id="rId6" Type="http://schemas.openxmlformats.org/officeDocument/2006/relationships/image" Target="../media/image89.png"/><Relationship Id="rId11" Type="http://schemas.openxmlformats.org/officeDocument/2006/relationships/image" Target="../media/image40.png"/><Relationship Id="rId5" Type="http://schemas.openxmlformats.org/officeDocument/2006/relationships/image" Target="../media/image127.svg"/><Relationship Id="rId10" Type="http://schemas.openxmlformats.org/officeDocument/2006/relationships/image" Target="../media/image124.svg"/><Relationship Id="rId4" Type="http://schemas.openxmlformats.org/officeDocument/2006/relationships/image" Target="../media/image126.png"/><Relationship Id="rId9" Type="http://schemas.openxmlformats.org/officeDocument/2006/relationships/image" Target="../media/image123.png"/></Relationships>
</file>

<file path=ppt/slides/_rels/slide38.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39.svg"/><Relationship Id="rId3" Type="http://schemas.openxmlformats.org/officeDocument/2006/relationships/image" Target="../media/image129.png"/><Relationship Id="rId7" Type="http://schemas.openxmlformats.org/officeDocument/2006/relationships/image" Target="../media/image133.svg"/><Relationship Id="rId12" Type="http://schemas.openxmlformats.org/officeDocument/2006/relationships/image" Target="../media/image138.png"/><Relationship Id="rId17" Type="http://schemas.openxmlformats.org/officeDocument/2006/relationships/image" Target="../media/image143.svg"/><Relationship Id="rId2" Type="http://schemas.openxmlformats.org/officeDocument/2006/relationships/notesSlide" Target="../notesSlides/notesSlide34.xml"/><Relationship Id="rId16" Type="http://schemas.openxmlformats.org/officeDocument/2006/relationships/image" Target="../media/image142.png"/><Relationship Id="rId1" Type="http://schemas.openxmlformats.org/officeDocument/2006/relationships/slideLayout" Target="../slideLayouts/slideLayout42.xml"/><Relationship Id="rId6" Type="http://schemas.openxmlformats.org/officeDocument/2006/relationships/image" Target="../media/image132.png"/><Relationship Id="rId11" Type="http://schemas.openxmlformats.org/officeDocument/2006/relationships/image" Target="../media/image137.svg"/><Relationship Id="rId5" Type="http://schemas.openxmlformats.org/officeDocument/2006/relationships/image" Target="../media/image131.svg"/><Relationship Id="rId15" Type="http://schemas.openxmlformats.org/officeDocument/2006/relationships/image" Target="../media/image141.sv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46.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2.xml"/><Relationship Id="rId6" Type="http://schemas.openxmlformats.org/officeDocument/2006/relationships/image" Target="../media/image149.svg"/><Relationship Id="rId5" Type="http://schemas.openxmlformats.org/officeDocument/2006/relationships/image" Target="../media/image148.png"/><Relationship Id="rId4" Type="http://schemas.openxmlformats.org/officeDocument/2006/relationships/image" Target="../media/image147.svg"/></Relationships>
</file>

<file path=ppt/slides/_rels/slide4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0.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51.png"/></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6.xml"/><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8" Type="http://schemas.openxmlformats.org/officeDocument/2006/relationships/image" Target="../media/image153.sv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9.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49.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68.xml.rels><?xml version="1.0" encoding="UTF-8" standalone="yes"?>
<Relationships xmlns="http://schemas.openxmlformats.org/package/2006/relationships"><Relationship Id="rId8" Type="http://schemas.openxmlformats.org/officeDocument/2006/relationships/image" Target="../media/image157.svg"/><Relationship Id="rId3" Type="http://schemas.openxmlformats.org/officeDocument/2006/relationships/image" Target="../media/image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55.xml"/><Relationship Id="rId1" Type="http://schemas.openxmlformats.org/officeDocument/2006/relationships/slideLayout" Target="../slideLayouts/slideLayout42.xml"/><Relationship Id="rId6" Type="http://schemas.openxmlformats.org/officeDocument/2006/relationships/image" Target="../media/image155.svg"/><Relationship Id="rId11" Type="http://schemas.openxmlformats.org/officeDocument/2006/relationships/image" Target="../media/image160.jpeg"/><Relationship Id="rId5" Type="http://schemas.openxmlformats.org/officeDocument/2006/relationships/image" Target="../media/image154.png"/><Relationship Id="rId10" Type="http://schemas.openxmlformats.org/officeDocument/2006/relationships/image" Target="../media/image159.svg"/><Relationship Id="rId4" Type="http://schemas.openxmlformats.org/officeDocument/2006/relationships/image" Target="../media/image53.svg"/><Relationship Id="rId9" Type="http://schemas.openxmlformats.org/officeDocument/2006/relationships/image" Target="../media/image15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7.xml"/><Relationship Id="rId1" Type="http://schemas.openxmlformats.org/officeDocument/2006/relationships/slideLayout" Target="../slideLayouts/slideLayout42.xml"/><Relationship Id="rId6" Type="http://schemas.openxmlformats.org/officeDocument/2006/relationships/image" Target="../media/image155.svg"/><Relationship Id="rId5" Type="http://schemas.openxmlformats.org/officeDocument/2006/relationships/image" Target="../media/image154.png"/><Relationship Id="rId4" Type="http://schemas.openxmlformats.org/officeDocument/2006/relationships/image" Target="../media/image163.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65.svg"/><Relationship Id="rId4" Type="http://schemas.openxmlformats.org/officeDocument/2006/relationships/image" Target="../media/image94.png"/></Relationships>
</file>

<file path=ppt/slides/_rels/slide7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68.svg"/><Relationship Id="rId12" Type="http://schemas.openxmlformats.org/officeDocument/2006/relationships/image" Target="../media/image173.png"/><Relationship Id="rId17" Type="http://schemas.openxmlformats.org/officeDocument/2006/relationships/image" Target="../media/image1740.png"/><Relationship Id="rId2" Type="http://schemas.openxmlformats.org/officeDocument/2006/relationships/notesSlide" Target="../notesSlides/notesSlide65.xml"/><Relationship Id="rId16" Type="http://schemas.openxmlformats.org/officeDocument/2006/relationships/image" Target="../media/image177.png"/><Relationship Id="rId1" Type="http://schemas.openxmlformats.org/officeDocument/2006/relationships/slideLayout" Target="../slideLayouts/slideLayout42.xml"/><Relationship Id="rId6" Type="http://schemas.openxmlformats.org/officeDocument/2006/relationships/image" Target="../media/image167.png"/><Relationship Id="rId11" Type="http://schemas.openxmlformats.org/officeDocument/2006/relationships/image" Target="../media/image172.svg"/><Relationship Id="rId5" Type="http://schemas.openxmlformats.org/officeDocument/2006/relationships/hyperlink" Target="https://www.microsoft.com/en-us/sql-server/sql-server-2022" TargetMode="External"/><Relationship Id="rId15" Type="http://schemas.openxmlformats.org/officeDocument/2006/relationships/image" Target="../media/image176.svg"/><Relationship Id="rId10" Type="http://schemas.openxmlformats.org/officeDocument/2006/relationships/image" Target="../media/image17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70.svg"/><Relationship Id="rId14" Type="http://schemas.openxmlformats.org/officeDocument/2006/relationships/image" Target="../media/image175.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8.png"/><Relationship Id="rId4" Type="http://schemas.openxmlformats.org/officeDocument/2006/relationships/notesSlide" Target="../notesSlides/notesSlide6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75.xml"/></Relationships>
</file>

<file path=ppt/slides/_rels/slide89.xml.rels><?xml version="1.0" encoding="UTF-8" standalone="yes"?>
<Relationships xmlns="http://schemas.openxmlformats.org/package/2006/relationships"><Relationship Id="rId8" Type="http://schemas.openxmlformats.org/officeDocument/2006/relationships/image" Target="../media/image185.png"/><Relationship Id="rId3" Type="http://schemas.openxmlformats.org/officeDocument/2006/relationships/image" Target="../media/image180.png"/><Relationship Id="rId7" Type="http://schemas.openxmlformats.org/officeDocument/2006/relationships/image" Target="../media/image184.jpeg"/><Relationship Id="rId2" Type="http://schemas.openxmlformats.org/officeDocument/2006/relationships/image" Target="../media/image179.png"/><Relationship Id="rId1" Type="http://schemas.openxmlformats.org/officeDocument/2006/relationships/slideLayout" Target="../slideLayouts/slideLayout42.xml"/><Relationship Id="rId6" Type="http://schemas.openxmlformats.org/officeDocument/2006/relationships/image" Target="../media/image183.png"/><Relationship Id="rId5" Type="http://schemas.openxmlformats.org/officeDocument/2006/relationships/image" Target="../media/image182.png"/><Relationship Id="rId10" Type="http://schemas.openxmlformats.org/officeDocument/2006/relationships/image" Target="../media/image53.svg"/><Relationship Id="rId4" Type="http://schemas.openxmlformats.org/officeDocument/2006/relationships/image" Target="../media/image181.png"/><Relationship Id="rId9"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4.png"/><Relationship Id="rId3" Type="http://schemas.openxmlformats.org/officeDocument/2006/relationships/image" Target="../media/image38.png"/><Relationship Id="rId7" Type="http://schemas.openxmlformats.org/officeDocument/2006/relationships/image" Target="../media/image188.png"/><Relationship Id="rId12" Type="http://schemas.openxmlformats.org/officeDocument/2006/relationships/image" Target="../media/image193.png"/><Relationship Id="rId2" Type="http://schemas.openxmlformats.org/officeDocument/2006/relationships/notesSlide" Target="../notesSlides/notesSlide72.xml"/><Relationship Id="rId1" Type="http://schemas.openxmlformats.org/officeDocument/2006/relationships/slideLayout" Target="../slideLayouts/slideLayout42.xml"/><Relationship Id="rId6" Type="http://schemas.openxmlformats.org/officeDocument/2006/relationships/image" Target="../media/image187.png"/><Relationship Id="rId11" Type="http://schemas.openxmlformats.org/officeDocument/2006/relationships/image" Target="../media/image192.jpeg"/><Relationship Id="rId5" Type="http://schemas.openxmlformats.org/officeDocument/2006/relationships/image" Target="../media/image186.png"/><Relationship Id="rId10" Type="http://schemas.openxmlformats.org/officeDocument/2006/relationships/image" Target="../media/image191.jpeg"/><Relationship Id="rId4" Type="http://schemas.openxmlformats.org/officeDocument/2006/relationships/image" Target="../media/image39.svg"/><Relationship Id="rId9" Type="http://schemas.openxmlformats.org/officeDocument/2006/relationships/image" Target="../media/image190.jpeg"/><Relationship Id="rId14" Type="http://schemas.openxmlformats.org/officeDocument/2006/relationships/image" Target="../media/image195.png"/></Relationships>
</file>

<file path=ppt/slides/_rels/slide9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73.xml"/><Relationship Id="rId1" Type="http://schemas.openxmlformats.org/officeDocument/2006/relationships/slideLayout" Target="../slideLayouts/slideLayout42.xml"/><Relationship Id="rId5" Type="http://schemas.openxmlformats.org/officeDocument/2006/relationships/image" Target="../media/image198.jpeg"/><Relationship Id="rId4" Type="http://schemas.openxmlformats.org/officeDocument/2006/relationships/image" Target="../media/image197.png"/></Relationships>
</file>

<file path=ppt/slides/_rels/slide92.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188.png"/><Relationship Id="rId18" Type="http://schemas.openxmlformats.org/officeDocument/2006/relationships/image" Target="../media/image193.png"/><Relationship Id="rId3" Type="http://schemas.openxmlformats.org/officeDocument/2006/relationships/image" Target="../media/image38.png"/><Relationship Id="rId7" Type="http://schemas.openxmlformats.org/officeDocument/2006/relationships/image" Target="../media/image201.png"/><Relationship Id="rId12" Type="http://schemas.openxmlformats.org/officeDocument/2006/relationships/image" Target="../media/image187.png"/><Relationship Id="rId17" Type="http://schemas.openxmlformats.org/officeDocument/2006/relationships/image" Target="../media/image192.jpeg"/><Relationship Id="rId2" Type="http://schemas.openxmlformats.org/officeDocument/2006/relationships/notesSlide" Target="../notesSlides/notesSlide74.xml"/><Relationship Id="rId16" Type="http://schemas.openxmlformats.org/officeDocument/2006/relationships/image" Target="../media/image191.jpeg"/><Relationship Id="rId20" Type="http://schemas.openxmlformats.org/officeDocument/2006/relationships/image" Target="../media/image195.png"/><Relationship Id="rId1" Type="http://schemas.openxmlformats.org/officeDocument/2006/relationships/slideLayout" Target="../slideLayouts/slideLayout42.xml"/><Relationship Id="rId6" Type="http://schemas.openxmlformats.org/officeDocument/2006/relationships/image" Target="../media/image200.png"/><Relationship Id="rId11" Type="http://schemas.openxmlformats.org/officeDocument/2006/relationships/image" Target="../media/image186.png"/><Relationship Id="rId5" Type="http://schemas.openxmlformats.org/officeDocument/2006/relationships/image" Target="../media/image199.png"/><Relationship Id="rId15" Type="http://schemas.openxmlformats.org/officeDocument/2006/relationships/image" Target="../media/image190.jpeg"/><Relationship Id="rId10" Type="http://schemas.openxmlformats.org/officeDocument/2006/relationships/image" Target="../media/image53.svg"/><Relationship Id="rId19" Type="http://schemas.openxmlformats.org/officeDocument/2006/relationships/image" Target="../media/image194.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189.png"/></Relationships>
</file>

<file path=ppt/slides/_rels/slide93.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38.png"/><Relationship Id="rId21" Type="http://schemas.openxmlformats.org/officeDocument/2006/relationships/image" Target="../media/image218.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notesSlide" Target="../notesSlides/notesSlide75.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42.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120.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39.svg"/><Relationship Id="rId9" Type="http://schemas.openxmlformats.org/officeDocument/2006/relationships/image" Target="../media/image206.png"/><Relationship Id="rId14" Type="http://schemas.openxmlformats.org/officeDocument/2006/relationships/image" Target="../media/image211.svg"/><Relationship Id="rId22" Type="http://schemas.openxmlformats.org/officeDocument/2006/relationships/image" Target="../media/image219.svg"/></Relationships>
</file>

<file path=ppt/slides/_rels/slide94.xml.rels><?xml version="1.0" encoding="UTF-8" standalone="yes"?>
<Relationships xmlns="http://schemas.openxmlformats.org/package/2006/relationships"><Relationship Id="rId8" Type="http://schemas.openxmlformats.org/officeDocument/2006/relationships/image" Target="../media/image191.jpeg"/><Relationship Id="rId3" Type="http://schemas.openxmlformats.org/officeDocument/2006/relationships/image" Target="../media/image38.png"/><Relationship Id="rId7" Type="http://schemas.openxmlformats.org/officeDocument/2006/relationships/image" Target="../media/image190.jpeg"/><Relationship Id="rId12" Type="http://schemas.openxmlformats.org/officeDocument/2006/relationships/image" Target="../media/image195.png"/><Relationship Id="rId2" Type="http://schemas.openxmlformats.org/officeDocument/2006/relationships/notesSlide" Target="../notesSlides/notesSlide76.xml"/><Relationship Id="rId1" Type="http://schemas.openxmlformats.org/officeDocument/2006/relationships/slideLayout" Target="../slideLayouts/slideLayout42.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0" Type="http://schemas.openxmlformats.org/officeDocument/2006/relationships/image" Target="../media/image193.png"/><Relationship Id="rId4" Type="http://schemas.openxmlformats.org/officeDocument/2006/relationships/image" Target="../media/image39.svg"/><Relationship Id="rId9" Type="http://schemas.openxmlformats.org/officeDocument/2006/relationships/image" Target="../media/image192.jpe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0.png"/><Relationship Id="rId4" Type="http://schemas.openxmlformats.org/officeDocument/2006/relationships/notesSlide" Target="../notesSlides/notesSlide7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1.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258203"/>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3877695"/>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3877695"/>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258203"/>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730181"/>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433919"/>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4694110"/>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214059600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0 0.03888 L 0 4.81481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4.07407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1.11111E-6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1.11111E-6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4.07407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0 0.03888 L 0 4.81481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4.07407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1.11111E-6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1.11111E-6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4.07407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aka.ms/dataexposed</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
        <p:nvSpPr>
          <p:cNvPr id="17" name="TextBox 16">
            <a:extLst>
              <a:ext uri="{FF2B5EF4-FFF2-40B4-BE49-F238E27FC236}">
                <a16:creationId xmlns:a16="http://schemas.microsoft.com/office/drawing/2014/main" id="{DBE3D31D-0DE2-D222-55D0-F210AFE8F7E4}"/>
              </a:ext>
            </a:extLst>
          </p:cNvPr>
          <p:cNvSpPr txBox="1"/>
          <p:nvPr/>
        </p:nvSpPr>
        <p:spPr>
          <a:xfrm>
            <a:off x="9825515" y="6191783"/>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216539"/>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algn="l"/>
            <a:r>
              <a:rPr lang="en-US" sz="1600" baseline="30000" dirty="0"/>
              <a:t>1</a:t>
            </a:r>
            <a:r>
              <a:rPr lang="en-US" sz="1600" dirty="0"/>
              <a:t> Bring your own runtime packages   </a:t>
            </a:r>
            <a:r>
              <a:rPr lang="en-US" sz="1600" baseline="30000" dirty="0"/>
              <a:t>2</a:t>
            </a:r>
            <a:r>
              <a:rPr lang="en-US" sz="1600" dirty="0"/>
              <a:t> Will be available for separate download</a:t>
            </a:r>
          </a:p>
        </p:txBody>
      </p:sp>
    </p:spTree>
    <p:extLst>
      <p:ext uri="{BB962C8B-B14F-4D97-AF65-F5344CB8AC3E}">
        <p14:creationId xmlns:p14="http://schemas.microsoft.com/office/powerpoint/2010/main" val="3404440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Azure Portal</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48765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r>
              <a:rPr lang="en-US" sz="1600" dirty="0">
                <a:latin typeface="+mj-lt"/>
                <a:cs typeface="Segoe UI" panose="020B0502040204020203" pitchFamily="34" charset="0"/>
              </a:rPr>
              <a:t>Microsoft Purview policies*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
        <p:nvSpPr>
          <p:cNvPr id="5" name="TextBox 4">
            <a:extLst>
              <a:ext uri="{FF2B5EF4-FFF2-40B4-BE49-F238E27FC236}">
                <a16:creationId xmlns:a16="http://schemas.microsoft.com/office/drawing/2014/main" id="{FBA99A15-1BBA-1A48-E2E4-DEA6EA4314E8}"/>
              </a:ext>
            </a:extLst>
          </p:cNvPr>
          <p:cNvSpPr txBox="1"/>
          <p:nvPr/>
        </p:nvSpPr>
        <p:spPr>
          <a:xfrm>
            <a:off x="10175101" y="6270361"/>
            <a:ext cx="1721625" cy="307777"/>
          </a:xfrm>
          <a:prstGeom prst="rect">
            <a:avLst/>
          </a:prstGeom>
          <a:noFill/>
        </p:spPr>
        <p:txBody>
          <a:bodyPr wrap="none" lIns="0" tIns="0" rIns="0" bIns="0" rtlCol="0">
            <a:spAutoFit/>
          </a:bodyPr>
          <a:lstStyle/>
          <a:p>
            <a:pPr algn="l"/>
            <a:r>
              <a:rPr lang="en-US" sz="2000" dirty="0"/>
              <a:t>* Coming Soon</a:t>
            </a: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7581900" y="6323902"/>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538883"/>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739" y="175517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View and organize along with other Azure SQL services</a:t>
            </a:r>
            <a:endParaRPr kumimoji="0" lang="en-US" sz="1765" i="0" u="none" strike="noStrike" kern="1200" cap="none" spc="0" normalizeH="0" baseline="0" noProof="0" dirty="0">
              <a:ln>
                <a:noFill/>
              </a:ln>
              <a:effectLst/>
              <a:uLnTx/>
              <a:uFillTx/>
              <a:latin typeface="+mj-lt"/>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739" y="274860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SQL Assessment with Log Analytics for best practices</a:t>
            </a:r>
            <a:endParaRPr kumimoji="0" lang="en-US" sz="1765" i="0" u="none" strike="noStrike" kern="1200" cap="none" spc="0" normalizeH="0" baseline="0" noProof="0" dirty="0">
              <a:ln>
                <a:noFill/>
              </a:ln>
              <a:effectLst/>
              <a:uLnTx/>
              <a:uFillTx/>
              <a:latin typeface="+mj-lt"/>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739" y="37420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Defender for SQL for security assessments</a:t>
            </a:r>
            <a:endParaRPr kumimoji="0" lang="en-US" sz="1765" i="0" u="none" strike="noStrike" kern="1200" cap="none" spc="0" normalizeH="0" baseline="0" noProof="0" dirty="0">
              <a:ln>
                <a:noFill/>
              </a:ln>
              <a:effectLst/>
              <a:uLnTx/>
              <a:uFillTx/>
              <a:latin typeface="+mj-lt"/>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45611" y="3651480"/>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490" y="2647819"/>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45611" y="1585326"/>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739" y="46395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Azure Active Directory*</a:t>
            </a:r>
            <a:endParaRPr kumimoji="0" lang="en-US" sz="1765" i="0" u="none" strike="noStrike" kern="1200" cap="none" spc="0" normalizeH="0" baseline="0" noProof="0" dirty="0">
              <a:ln>
                <a:noFill/>
              </a:ln>
              <a:effectLst/>
              <a:uLnTx/>
              <a:uFillTx/>
              <a:latin typeface="+mj-lt"/>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739" y="55409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dirty="0">
                <a:ln>
                  <a:noFill/>
                </a:ln>
                <a:effectLst/>
                <a:uLnTx/>
                <a:uFillTx/>
                <a:latin typeface="+mj-lt"/>
                <a:ea typeface="+mn-ea"/>
                <a:cs typeface="+mn-cs"/>
              </a:rPr>
              <a:t>Microsoft Purview access policies*</a:t>
            </a:r>
            <a:endParaRPr kumimoji="0" lang="en-US" sz="1765" i="0" u="none" strike="noStrike" kern="1200" cap="none" spc="0" normalizeH="0" baseline="0" noProof="0" dirty="0">
              <a:ln>
                <a:noFill/>
              </a:ln>
              <a:effectLst/>
              <a:uLnTx/>
              <a:uFillTx/>
              <a:latin typeface="+mj-lt"/>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62592" y="4475137"/>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705324" y="5509494"/>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417691" y="6127132"/>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SQL Server 2022 only</a:t>
            </a:r>
          </a:p>
        </p:txBody>
      </p:sp>
    </p:spTree>
    <p:extLst>
      <p:ext uri="{BB962C8B-B14F-4D97-AF65-F5344CB8AC3E}">
        <p14:creationId xmlns:p14="http://schemas.microsoft.com/office/powerpoint/2010/main" val="7401019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54747BF-155B-3929-468C-8A26A5E561F3}"/>
              </a:ext>
            </a:extLst>
          </p:cNvPr>
          <p:cNvSpPr/>
          <p:nvPr/>
        </p:nvSpPr>
        <p:spPr bwMode="auto">
          <a:xfrm>
            <a:off x="9650349" y="1913114"/>
            <a:ext cx="1954911" cy="1515886"/>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Rounded Corners 18">
            <a:extLst>
              <a:ext uri="{FF2B5EF4-FFF2-40B4-BE49-F238E27FC236}">
                <a16:creationId xmlns:a16="http://schemas.microsoft.com/office/drawing/2014/main" id="{EC09B6E3-2D8F-E4F6-7E67-C817A9D76B6B}"/>
              </a:ext>
            </a:extLst>
          </p:cNvPr>
          <p:cNvSpPr/>
          <p:nvPr/>
        </p:nvSpPr>
        <p:spPr bwMode="auto">
          <a:xfrm>
            <a:off x="7206565" y="1012100"/>
            <a:ext cx="2110847" cy="1338305"/>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CC8099CF-3D1E-13F6-C0B4-E39A7C6963E3}"/>
              </a:ext>
            </a:extLst>
          </p:cNvPr>
          <p:cNvSpPr/>
          <p:nvPr/>
        </p:nvSpPr>
        <p:spPr bwMode="auto">
          <a:xfrm>
            <a:off x="5017233" y="945208"/>
            <a:ext cx="1782229" cy="1355994"/>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8689F971-6829-0DE0-0C7E-5289A1A7BE9F}"/>
              </a:ext>
            </a:extLst>
          </p:cNvPr>
          <p:cNvSpPr/>
          <p:nvPr/>
        </p:nvSpPr>
        <p:spPr bwMode="auto">
          <a:xfrm>
            <a:off x="2720532" y="964586"/>
            <a:ext cx="1570675"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790FC11E-8C27-901E-4517-655573DF5250}"/>
              </a:ext>
            </a:extLst>
          </p:cNvPr>
          <p:cNvSpPr/>
          <p:nvPr/>
        </p:nvSpPr>
        <p:spPr bwMode="auto">
          <a:xfrm>
            <a:off x="586740" y="1886197"/>
            <a:ext cx="1696873" cy="1486869"/>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4085" y="2459938"/>
            <a:ext cx="745185" cy="795273"/>
          </a:xfrm>
          <a:prstGeom prst="rect">
            <a:avLst/>
          </a:prstGeom>
        </p:spPr>
      </p:pic>
      <p:cxnSp>
        <p:nvCxnSpPr>
          <p:cNvPr id="15" name="Straight Arrow Connector 14">
            <a:extLst>
              <a:ext uri="{FF2B5EF4-FFF2-40B4-BE49-F238E27FC236}">
                <a16:creationId xmlns:a16="http://schemas.microsoft.com/office/drawing/2014/main" id="{9E2717A7-92FB-4765-8BC6-262EA4AF779C}"/>
              </a:ext>
            </a:extLst>
          </p:cNvPr>
          <p:cNvCxnSpPr>
            <a:cxnSpLocks/>
          </p:cNvCxnSpPr>
          <p:nvPr/>
        </p:nvCxnSpPr>
        <p:spPr>
          <a:xfrm>
            <a:off x="2314575" y="3399623"/>
            <a:ext cx="3049483" cy="176146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5"/>
          <a:stretch>
            <a:fillRect/>
          </a:stretch>
        </p:blipFill>
        <p:spPr>
          <a:xfrm>
            <a:off x="3256085" y="1643949"/>
            <a:ext cx="546894" cy="572956"/>
          </a:xfrm>
          <a:prstGeom prst="rect">
            <a:avLst/>
          </a:prstGeom>
        </p:spPr>
      </p:pic>
      <p:pic>
        <p:nvPicPr>
          <p:cNvPr id="23" name="Picture 22" descr="Icon&#10;&#10;Description automatically generated">
            <a:extLst>
              <a:ext uri="{FF2B5EF4-FFF2-40B4-BE49-F238E27FC236}">
                <a16:creationId xmlns:a16="http://schemas.microsoft.com/office/drawing/2014/main" id="{81D82164-B040-43F8-A01B-EA9E781100DC}"/>
              </a:ext>
            </a:extLst>
          </p:cNvPr>
          <p:cNvPicPr>
            <a:picLocks noChangeAspect="1"/>
          </p:cNvPicPr>
          <p:nvPr/>
        </p:nvPicPr>
        <p:blipFill>
          <a:blip r:embed="rId6"/>
          <a:stretch>
            <a:fillRect/>
          </a:stretch>
        </p:blipFill>
        <p:spPr>
          <a:xfrm>
            <a:off x="5515979" y="1460383"/>
            <a:ext cx="821380" cy="495277"/>
          </a:xfrm>
          <a:prstGeom prst="rect">
            <a:avLst/>
          </a:prstGeom>
        </p:spPr>
      </p:pic>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0794" y="1564226"/>
            <a:ext cx="688596" cy="6937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9396" y="2340210"/>
            <a:ext cx="1693942" cy="112929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9">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96242" y="3466163"/>
            <a:ext cx="896210" cy="709164"/>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p:cNvCxnSpPr>
          <p:nvPr/>
        </p:nvCxnSpPr>
        <p:spPr>
          <a:xfrm flipH="1" flipV="1">
            <a:off x="3777061" y="2691406"/>
            <a:ext cx="1643038" cy="233504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5890751" y="2540208"/>
            <a:ext cx="0" cy="230272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A5610CEB-D3A2-4AF3-97FF-52185F108FA3}"/>
              </a:ext>
            </a:extLst>
          </p:cNvPr>
          <p:cNvSpPr txBox="1"/>
          <p:nvPr/>
        </p:nvSpPr>
        <p:spPr>
          <a:xfrm>
            <a:off x="381033" y="191311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6" name="TextBox 45">
            <a:extLst>
              <a:ext uri="{FF2B5EF4-FFF2-40B4-BE49-F238E27FC236}">
                <a16:creationId xmlns:a16="http://schemas.microsoft.com/office/drawing/2014/main" id="{3E47E969-BA7B-429E-BCA6-12E96E85A85A}"/>
              </a:ext>
            </a:extLst>
          </p:cNvPr>
          <p:cNvSpPr txBox="1"/>
          <p:nvPr/>
        </p:nvSpPr>
        <p:spPr>
          <a:xfrm>
            <a:off x="2425396" y="1036363"/>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Synapse Analytics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4851841" y="1150977"/>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Purview</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7213010" y="1139964"/>
            <a:ext cx="2110848" cy="30777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Active Directory</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2" name="TextBox 51">
            <a:extLst>
              <a:ext uri="{FF2B5EF4-FFF2-40B4-BE49-F238E27FC236}">
                <a16:creationId xmlns:a16="http://schemas.microsoft.com/office/drawing/2014/main" id="{E6F64F55-410D-41BE-95F4-7AFF248A0C45}"/>
              </a:ext>
            </a:extLst>
          </p:cNvPr>
          <p:cNvSpPr txBox="1"/>
          <p:nvPr/>
        </p:nvSpPr>
        <p:spPr>
          <a:xfrm>
            <a:off x="9561288" y="195229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Microsoft Defender for SQL</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p:cNvCxnSpPr>
          <p:nvPr/>
        </p:nvCxnSpPr>
        <p:spPr>
          <a:xfrm flipH="1">
            <a:off x="6337359" y="2475511"/>
            <a:ext cx="1722262" cy="2515988"/>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p:cNvCxnSpPr>
          <p:nvPr/>
        </p:nvCxnSpPr>
        <p:spPr>
          <a:xfrm flipH="1">
            <a:off x="6425323" y="3241917"/>
            <a:ext cx="3085738" cy="199839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773308" y="3116130"/>
            <a:ext cx="1526716"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spc="-50" dirty="0">
                <a:ln w="3175">
                  <a:noFill/>
                </a:ln>
                <a:solidFill>
                  <a:srgbClr val="000000"/>
                </a:solidFill>
                <a:latin typeface="Segoe UI Semibold"/>
                <a:cs typeface="Segoe UI" pitchFamily="34" charset="0"/>
              </a:rPr>
              <a:t>and </a:t>
            </a: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failover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4371649" y="2663149"/>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024645" y="2477837"/>
            <a:ext cx="136313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Schema and policies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7900794" y="2637153"/>
            <a:ext cx="1363131" cy="30777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9251752" y="3473362"/>
            <a:ext cx="1265611"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and Alerts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 name="Graphic 2" descr="Azure SQL">
            <a:extLst>
              <a:ext uri="{FF2B5EF4-FFF2-40B4-BE49-F238E27FC236}">
                <a16:creationId xmlns:a16="http://schemas.microsoft.com/office/drawing/2014/main" id="{86751371-9774-446F-A874-06DFBA1B2D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56459" y="5182473"/>
            <a:ext cx="626001" cy="626001"/>
          </a:xfrm>
          <a:prstGeom prst="rect">
            <a:avLst/>
          </a:prstGeom>
        </p:spPr>
      </p:pic>
      <p:sp>
        <p:nvSpPr>
          <p:cNvPr id="32" name="TextBox 31">
            <a:extLst>
              <a:ext uri="{FF2B5EF4-FFF2-40B4-BE49-F238E27FC236}">
                <a16:creationId xmlns:a16="http://schemas.microsoft.com/office/drawing/2014/main" id="{A1DA9A2F-3960-420F-B062-4A5FFAEA2C5F}"/>
              </a:ext>
            </a:extLst>
          </p:cNvPr>
          <p:cNvSpPr txBox="1"/>
          <p:nvPr/>
        </p:nvSpPr>
        <p:spPr>
          <a:xfrm>
            <a:off x="1486227" y="4611781"/>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740993" y="53697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94925" y="5098935"/>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644452" y="4584957"/>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3693" y="5104991"/>
              <a:ext cx="540815" cy="540815"/>
            </a:xfrm>
            <a:prstGeom prst="rect">
              <a:avLst/>
            </a:prstGeom>
          </p:spPr>
        </p:pic>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6"/>
          <a:stretch>
            <a:fillRect/>
          </a:stretch>
        </p:blipFill>
        <p:spPr>
          <a:xfrm>
            <a:off x="1870186" y="5244486"/>
            <a:ext cx="635462" cy="717598"/>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fade">
                                      <p:cBhvr>
                                        <p:cTn id="41" dur="500"/>
                                        <p:tgtEl>
                                          <p:spTgt spid="4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8"/>
                                        </p:tgtEl>
                                        <p:attrNameLst>
                                          <p:attrName>style.visibility</p:attrName>
                                        </p:attrNameLst>
                                      </p:cBhvr>
                                      <p:to>
                                        <p:strVal val="visible"/>
                                      </p:to>
                                    </p:set>
                                    <p:animEffect transition="in" filter="fade">
                                      <p:cBhvr>
                                        <p:cTn id="50" dur="500"/>
                                        <p:tgtEl>
                                          <p:spTgt spid="68"/>
                                        </p:tgtEl>
                                      </p:cBhvr>
                                    </p:animEffect>
                                  </p:childTnLst>
                                </p:cTn>
                              </p:par>
                              <p:par>
                                <p:cTn id="51" presetID="10"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50"/>
                                        </p:tgtEl>
                                        <p:attrNameLst>
                                          <p:attrName>style.visibility</p:attrName>
                                        </p:attrNameLst>
                                      </p:cBhvr>
                                      <p:to>
                                        <p:strVal val="visible"/>
                                      </p:to>
                                    </p:set>
                                    <p:animEffect transition="in" filter="fade">
                                      <p:cBhvr>
                                        <p:cTn id="58" dur="500"/>
                                        <p:tgtEl>
                                          <p:spTgt spid="5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fade">
                                      <p:cBhvr>
                                        <p:cTn id="64" dur="500"/>
                                        <p:tgtEl>
                                          <p:spTgt spid="2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fade">
                                      <p:cBhvr>
                                        <p:cTn id="67" dur="500"/>
                                        <p:tgtEl>
                                          <p:spTgt spid="70"/>
                                        </p:tgtEl>
                                      </p:cBhvr>
                                    </p:animEffect>
                                  </p:childTnLst>
                                </p:cTn>
                              </p:par>
                              <p:par>
                                <p:cTn id="68" presetID="10"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nodeType="withEffect">
                                  <p:stCondLst>
                                    <p:cond delay="0"/>
                                  </p:stCondLst>
                                  <p:childTnLst>
                                    <p:set>
                                      <p:cBhvr>
                                        <p:cTn id="80" dur="1" fill="hold">
                                          <p:stCondLst>
                                            <p:cond delay="0"/>
                                          </p:stCondLst>
                                        </p:cTn>
                                        <p:tgtEl>
                                          <p:spTgt spid="59"/>
                                        </p:tgtEl>
                                        <p:attrNameLst>
                                          <p:attrName>style.visibility</p:attrName>
                                        </p:attrNameLst>
                                      </p:cBhvr>
                                      <p:to>
                                        <p:strVal val="visible"/>
                                      </p:to>
                                    </p:set>
                                    <p:animEffect transition="in" filter="fade">
                                      <p:cBhvr>
                                        <p:cTn id="81" dur="500"/>
                                        <p:tgtEl>
                                          <p:spTgt spid="5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4"/>
                                        </p:tgtEl>
                                        <p:attrNameLst>
                                          <p:attrName>style.visibility</p:attrName>
                                        </p:attrNameLst>
                                      </p:cBhvr>
                                      <p:to>
                                        <p:strVal val="visible"/>
                                      </p:to>
                                    </p:set>
                                    <p:animEffect transition="in" filter="fade">
                                      <p:cBhvr>
                                        <p:cTn id="84" dur="500"/>
                                        <p:tgtEl>
                                          <p:spTgt spid="74"/>
                                        </p:tgtEl>
                                      </p:cBhvr>
                                    </p:animEffect>
                                  </p:childTnLst>
                                </p:cTn>
                              </p:par>
                              <p:par>
                                <p:cTn id="85" presetID="10" presetClass="entr" presetSubtype="0"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500"/>
                                        <p:tgtEl>
                                          <p:spTgt spid="1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animEffect transition="in" filter="fade">
                                      <p:cBhvr>
                                        <p:cTn id="95" dur="500"/>
                                        <p:tgtEl>
                                          <p:spTgt spid="3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3"/>
                                        </p:tgtEl>
                                        <p:attrNameLst>
                                          <p:attrName>style.visibility</p:attrName>
                                        </p:attrNameLst>
                                      </p:cBhvr>
                                      <p:to>
                                        <p:strVal val="visible"/>
                                      </p:to>
                                    </p:set>
                                    <p:animEffect transition="in" filter="fade">
                                      <p:cBhvr>
                                        <p:cTn id="98" dur="500"/>
                                        <p:tgtEl>
                                          <p:spTgt spid="33"/>
                                        </p:tgtEl>
                                      </p:cBhvr>
                                    </p:animEffect>
                                  </p:childTnLst>
                                </p:cTn>
                              </p:par>
                              <p:par>
                                <p:cTn id="99" presetID="10" presetClass="entr" presetSubtype="0" fill="hold" nodeType="withEffect">
                                  <p:stCondLst>
                                    <p:cond delay="0"/>
                                  </p:stCondLst>
                                  <p:childTnLst>
                                    <p:set>
                                      <p:cBhvr>
                                        <p:cTn id="100" dur="1" fill="hold">
                                          <p:stCondLst>
                                            <p:cond delay="0"/>
                                          </p:stCondLst>
                                        </p:cTn>
                                        <p:tgtEl>
                                          <p:spTgt spid="11"/>
                                        </p:tgtEl>
                                        <p:attrNameLst>
                                          <p:attrName>style.visibility</p:attrName>
                                        </p:attrNameLst>
                                      </p:cBhvr>
                                      <p:to>
                                        <p:strVal val="visible"/>
                                      </p:to>
                                    </p:set>
                                    <p:animEffect transition="in" filter="fade">
                                      <p:cBhvr>
                                        <p:cTn id="101" dur="500"/>
                                        <p:tgtEl>
                                          <p:spTgt spid="11"/>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nodeType="with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fade">
                                      <p:cBhvr>
                                        <p:cTn id="10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9" grpId="0" animBg="1"/>
      <p:bldP spid="17" grpId="0" animBg="1"/>
      <p:bldP spid="13" grpId="0" animBg="1"/>
      <p:bldP spid="6" grpId="0" animBg="1"/>
      <p:bldP spid="44" grpId="0"/>
      <p:bldP spid="46" grpId="0"/>
      <p:bldP spid="48" grpId="0"/>
      <p:bldP spid="50" grpId="0"/>
      <p:bldP spid="52" grpId="0"/>
      <p:bldP spid="64" grpId="0"/>
      <p:bldP spid="66" grpId="0"/>
      <p:bldP spid="68" grpId="0"/>
      <p:bldP spid="70" grpId="0"/>
      <p:bldP spid="74" grpId="0"/>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8" y="2602689"/>
            <a:ext cx="1372160" cy="205604"/>
            <a:chOff x="8142137" y="2565330"/>
            <a:chExt cx="1538918" cy="230590"/>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465771" y="2588291"/>
              <a:ext cx="1215284" cy="207108"/>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coming soon</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1.25E-6 0.03889 L 1.25E-6 1.85185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sp>
        <p:nvSpPr>
          <p:cNvPr id="30" name="TextBox 29">
            <a:extLst>
              <a:ext uri="{FF2B5EF4-FFF2-40B4-BE49-F238E27FC236}">
                <a16:creationId xmlns:a16="http://schemas.microsoft.com/office/drawing/2014/main" id="{2CEBFF35-9EAB-4743-1665-FAECF4068799}"/>
              </a:ext>
            </a:extLst>
          </p:cNvPr>
          <p:cNvSpPr txBox="1"/>
          <p:nvPr/>
        </p:nvSpPr>
        <p:spPr>
          <a:xfrm>
            <a:off x="9551215" y="4979308"/>
            <a:ext cx="1577932" cy="215444"/>
          </a:xfrm>
          <a:prstGeom prst="rect">
            <a:avLst/>
          </a:prstGeom>
          <a:noFill/>
        </p:spPr>
        <p:txBody>
          <a:bodyPr wrap="none" lIns="0" tIns="0" rIns="0" bIns="0" rtlCol="0">
            <a:spAutoFit/>
          </a:bodyPr>
          <a:lstStyle/>
          <a:p>
            <a:pPr algn="ctr"/>
            <a:r>
              <a:rPr lang="en-US" sz="1400" dirty="0">
                <a:latin typeface="+mj-lt"/>
              </a:rPr>
              <a:t>Updated as needed</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3946" y="2100242"/>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16832" y="2592643"/>
            <a:ext cx="1235723" cy="553998"/>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aka.ms/sqlworkshops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533679" y="4208473"/>
            <a:ext cx="1116781" cy="738664"/>
          </a:xfrm>
          <a:prstGeom prst="rect">
            <a:avLst/>
          </a:prstGeom>
          <a:noFill/>
        </p:spPr>
        <p:txBody>
          <a:bodyPr wrap="none" lIns="0" tIns="0" rIns="0" bIns="0" rtlCol="0">
            <a:spAutoFit/>
          </a:bodyPr>
          <a:lstStyle/>
          <a:p>
            <a:pPr algn="ctr"/>
            <a:r>
              <a:rPr lang="en-US" sz="2400" dirty="0">
                <a:latin typeface="+mj-lt"/>
              </a:rPr>
              <a:t>Azure</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Microsoft Purview access policies for SQL Server</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Azure Active Directory (AAD) Authentication</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allows users to be created without logins?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282042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1000274"/>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4924425"/>
          </a:xfrm>
          <a:prstGeom prst="rect">
            <a:avLst/>
          </a:prstGeom>
          <a:noFill/>
        </p:spPr>
        <p:txBody>
          <a:bodyPr wrap="square" lIns="0" tIns="0" rIns="0" bIns="0" rtlCol="0">
            <a:spAutoFit/>
          </a:bodyPr>
          <a:lstStyle/>
          <a:p>
            <a:pPr lvl="0">
              <a:spcAft>
                <a:spcPts val="4200"/>
              </a:spcAft>
            </a:pPr>
            <a:r>
              <a:rPr lang="en-US" sz="2000" dirty="0"/>
              <a:t>SQL Server is truly a </a:t>
            </a:r>
            <a:r>
              <a:rPr lang="en-US" sz="2000" b="1" dirty="0"/>
              <a:t>hybrid data platform</a:t>
            </a:r>
            <a:endParaRPr lang="en-US" sz="2000" dirty="0"/>
          </a:p>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613951" cy="369332"/>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or use hints or are using </a:t>
            </a:r>
            <a:r>
              <a:rPr lang="en-US" sz="1400" kern="1200">
                <a:solidFill>
                  <a:schemeClr val="tx1"/>
                </a:solidFill>
                <a:latin typeface="+mj-lt"/>
              </a:rPr>
              <a:t>the legacy model</a:t>
            </a:r>
            <a:endParaRPr lang="en-US" sz="1400" kern="1200" dirty="0">
              <a:solidFill>
                <a:schemeClr val="tx1"/>
              </a:solidFill>
              <a:latin typeface="+mj-lt"/>
            </a:endParaRP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lower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dbcompat 140+ to enable </a:t>
            </a:r>
            <a:r>
              <a:rPr lang="en-US" sz="2000" b="1" dirty="0"/>
              <a:t>memory grant percentiles and feedback</a:t>
            </a:r>
            <a:endParaRPr lang="en-US" sz="2000" dirty="0"/>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Other engine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633</TotalTime>
  <Words>10728</Words>
  <Application>Microsoft Office PowerPoint</Application>
  <PresentationFormat>Widescreen</PresentationFormat>
  <Paragraphs>1751</Paragraphs>
  <Slides>111</Slides>
  <Notes>91</Notes>
  <HiddenSlides>0</HiddenSlides>
  <MMClips>2</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111</vt:i4>
      </vt:variant>
    </vt:vector>
  </HeadingPairs>
  <TitlesOfParts>
    <vt:vector size="127"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PowerPoint Presentation</vt:lpstr>
      <vt:lpstr>Deploying SQL Server 2022</vt:lpstr>
      <vt:lpstr>What’s different about SQL Server 2022 setup?</vt:lpstr>
      <vt:lpstr>Azure extension for SQL Server</vt:lpstr>
      <vt:lpstr>SQL Server 2022 on Linux, Containers, Kubernetes</vt:lpstr>
      <vt:lpstr>SQL Server 2022 on Azure Virtual Machine</vt:lpstr>
      <vt:lpstr>Knowledge check</vt:lpstr>
      <vt:lpstr>Summary</vt:lpstr>
      <vt:lpstr>Connect SQL Server 2022 to Azure</vt:lpstr>
      <vt:lpstr>Has SQL Server been hybrid?</vt:lpstr>
      <vt:lpstr>Azure Arc-enabled SQL Server</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2022-11-19T18:30:09Z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